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9" autoAdjust="0"/>
    <p:restoredTop sz="94660"/>
  </p:normalViewPr>
  <p:slideViewPr>
    <p:cSldViewPr snapToGrid="0">
      <p:cViewPr>
        <p:scale>
          <a:sx n="33" d="100"/>
          <a:sy n="33" d="100"/>
        </p:scale>
        <p:origin x="1680" y="-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2020-06-18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2020-06-18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20"/>
          <p:cNvSpPr>
            <a:spLocks noChangeArrowheads="1"/>
          </p:cNvSpPr>
          <p:nvPr/>
        </p:nvSpPr>
        <p:spPr bwMode="auto">
          <a:xfrm>
            <a:off x="2657987" y="18246401"/>
            <a:ext cx="25481936" cy="555133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5770" tIns="47885" rIns="95770" bIns="47885" anchor="t"/>
          <a:lstStyle/>
          <a:p>
            <a:r>
              <a:rPr lang="ko-KR" altLang="en-US" sz="4000" dirty="0">
                <a:ln w="28575">
                  <a:noFill/>
                  <a:prstDash val="dash"/>
                </a:ln>
              </a:rPr>
              <a:t>제안된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PLL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의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Reference Frequency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는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50MHz, Target Frequency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는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1.945GHz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이다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.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전체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블록 다이어그램은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Fig 1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에 </a:t>
            </a:r>
            <a:endParaRPr lang="en-US" altLang="ko-KR" sz="4000" dirty="0" smtClean="0">
              <a:ln w="28575">
                <a:noFill/>
                <a:prstDash val="dash"/>
              </a:ln>
            </a:endParaRPr>
          </a:p>
          <a:p>
            <a:r>
              <a:rPr lang="ko-KR" altLang="en-US" sz="4000" dirty="0" smtClean="0">
                <a:ln w="28575">
                  <a:noFill/>
                  <a:prstDash val="dash"/>
                </a:ln>
              </a:rPr>
              <a:t>제시하였고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,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동작은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FLL – LMS algorithm – PLL – MDLL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로 나뉜다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.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먼저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,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FLL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Loop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동작은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Sub sampling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을 위해 출력 </a:t>
            </a:r>
            <a:endParaRPr lang="en-US" altLang="ko-KR" sz="4000" dirty="0" smtClean="0">
              <a:ln w="28575">
                <a:noFill/>
                <a:prstDash val="dash"/>
              </a:ln>
            </a:endParaRPr>
          </a:p>
          <a:p>
            <a:r>
              <a:rPr lang="ko-KR" altLang="en-US" sz="4000" dirty="0" smtClean="0">
                <a:ln w="28575">
                  <a:noFill/>
                  <a:prstDash val="dash"/>
                </a:ln>
              </a:rPr>
              <a:t>주파수를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타겟 주파수에 거의 근접시켜야 하기 위해 동작한다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. Fractional division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을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위해서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Delta Sigma Modulator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를 </a:t>
            </a:r>
            <a:endParaRPr lang="en-US" altLang="ko-KR" sz="4000" dirty="0" smtClean="0">
              <a:ln w="28575">
                <a:noFill/>
                <a:prstDash val="dash"/>
              </a:ln>
            </a:endParaRPr>
          </a:p>
          <a:p>
            <a:r>
              <a:rPr lang="ko-KR" altLang="en-US" sz="4000" dirty="0" smtClean="0">
                <a:ln w="28575">
                  <a:noFill/>
                  <a:prstDash val="dash"/>
                </a:ln>
              </a:rPr>
              <a:t>이용한다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.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그러나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DSM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을 사용하면 양자화 잡음으로 인한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Spur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가 발생하게 되는데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,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 이를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LMS algorithm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을 이용하여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 </a:t>
            </a:r>
            <a:endParaRPr lang="en-US" altLang="ko-KR" sz="4000" dirty="0" smtClean="0">
              <a:ln w="28575">
                <a:noFill/>
                <a:prstDash val="dash"/>
              </a:ln>
            </a:endParaRPr>
          </a:p>
          <a:p>
            <a:r>
              <a:rPr lang="ko-KR" altLang="en-US" sz="4000" dirty="0" smtClean="0">
                <a:ln w="28575">
                  <a:noFill/>
                  <a:prstDash val="dash"/>
                </a:ln>
              </a:rPr>
              <a:t>최소한의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오차를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가지는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Gain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Coefficient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를 구한 다음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, DTC(Digital to Time Converter)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를 통하여 </a:t>
            </a:r>
            <a:r>
              <a:rPr lang="en-US" altLang="ko-KR" sz="4000" dirty="0" err="1" smtClean="0">
                <a:ln w="28575">
                  <a:noFill/>
                  <a:prstDash val="dash"/>
                </a:ln>
              </a:rPr>
              <a:t>Fref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를 </a:t>
            </a:r>
            <a:r>
              <a:rPr lang="en-US" altLang="ko-KR" sz="4000" dirty="0" err="1" smtClean="0">
                <a:ln w="28575">
                  <a:noFill/>
                  <a:prstDash val="dash"/>
                </a:ln>
              </a:rPr>
              <a:t>Fout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의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Edge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에 </a:t>
            </a:r>
            <a:endParaRPr lang="en-US" altLang="ko-KR" sz="4000" dirty="0" smtClean="0">
              <a:ln w="28575">
                <a:noFill/>
                <a:prstDash val="dash"/>
              </a:ln>
            </a:endParaRPr>
          </a:p>
          <a:p>
            <a:r>
              <a:rPr lang="en-US" altLang="ko-KR" sz="4000" dirty="0" smtClean="0">
                <a:ln w="28575">
                  <a:noFill/>
                  <a:prstDash val="dash"/>
                </a:ln>
              </a:rPr>
              <a:t>Align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하여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,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유요한 정보만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Sub sampling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을 한다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.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그 다음 거의 근접한 두 주파수를 비교하여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TDC(Time to Digital </a:t>
            </a:r>
            <a:r>
              <a:rPr lang="en-US" altLang="ko-KR" sz="4000" dirty="0" err="1" smtClean="0">
                <a:ln w="28575">
                  <a:noFill/>
                  <a:prstDash val="dash"/>
                </a:ln>
              </a:rPr>
              <a:t>Conver</a:t>
            </a:r>
            <a:endParaRPr lang="en-US" altLang="ko-KR" sz="4000" dirty="0" smtClean="0">
              <a:ln w="28575">
                <a:noFill/>
                <a:prstDash val="dash"/>
              </a:ln>
            </a:endParaRPr>
          </a:p>
          <a:p>
            <a:r>
              <a:rPr lang="en-US" altLang="ko-KR" sz="4000" dirty="0" err="1" smtClean="0">
                <a:ln w="28575">
                  <a:noFill/>
                  <a:prstDash val="dash"/>
                </a:ln>
              </a:rPr>
              <a:t>ter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)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에서 비선형적인 </a:t>
            </a:r>
            <a:r>
              <a:rPr lang="ko-KR" altLang="en-US" sz="4000" dirty="0" err="1" smtClean="0">
                <a:ln w="28575">
                  <a:noFill/>
                  <a:prstDash val="dash"/>
                </a:ln>
              </a:rPr>
              <a:t>출력값을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내면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LUT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를 통하여 선형적인 </a:t>
            </a:r>
            <a:r>
              <a:rPr lang="ko-KR" altLang="en-US" sz="4000" dirty="0" err="1" smtClean="0">
                <a:ln w="28575">
                  <a:noFill/>
                  <a:prstDash val="dash"/>
                </a:ln>
              </a:rPr>
              <a:t>출력값으로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 바꾸고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, LMS </a:t>
            </a:r>
            <a:r>
              <a:rPr lang="en-US" altLang="ko-KR" sz="4000" dirty="0" err="1" smtClean="0">
                <a:ln w="28575">
                  <a:noFill/>
                  <a:prstDash val="dash"/>
                </a:ln>
              </a:rPr>
              <a:t>algorith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에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의해 설계된 </a:t>
            </a:r>
            <a:endParaRPr lang="en-US" altLang="ko-KR" sz="4000" dirty="0" smtClean="0">
              <a:ln w="28575">
                <a:noFill/>
                <a:prstDash val="dash"/>
              </a:ln>
            </a:endParaRPr>
          </a:p>
          <a:p>
            <a:r>
              <a:rPr lang="en-US" altLang="ko-KR" sz="4000" dirty="0" smtClean="0">
                <a:ln w="28575">
                  <a:noFill/>
                  <a:prstDash val="dash"/>
                </a:ln>
              </a:rPr>
              <a:t>Adaptive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Filter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가 </a:t>
            </a:r>
            <a:r>
              <a:rPr lang="ko-KR" altLang="en-US" sz="4000" dirty="0" err="1" smtClean="0">
                <a:ln w="28575">
                  <a:noFill/>
                  <a:prstDash val="dash"/>
                </a:ln>
              </a:rPr>
              <a:t>출력값을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Control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하여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VCO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를 제어한다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.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마지막으로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, VCO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가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MDLL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동작을 </a:t>
            </a:r>
            <a:r>
              <a:rPr lang="ko-KR" altLang="en-US" sz="4000" dirty="0" err="1" smtClean="0">
                <a:ln w="28575">
                  <a:noFill/>
                  <a:prstDash val="dash"/>
                </a:ln>
              </a:rPr>
              <a:t>하게됨으로써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Accumulation</a:t>
            </a:r>
          </a:p>
          <a:p>
            <a:r>
              <a:rPr lang="en-US" altLang="ko-KR" sz="4000" dirty="0" smtClean="0">
                <a:ln w="28575">
                  <a:noFill/>
                  <a:prstDash val="dash"/>
                </a:ln>
              </a:rPr>
              <a:t>jitter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를 최소화한다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.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측정 결과로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Phase noise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가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10MHz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에서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-137dBc/Hz, 20MHz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에서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-141dBc/Hz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이다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.</a:t>
            </a:r>
            <a:endParaRPr lang="en-US" altLang="ko-KR" sz="4000" dirty="0" smtClean="0">
              <a:ln w="28575">
                <a:noFill/>
                <a:prstDash val="dash"/>
              </a:ln>
            </a:endParaRPr>
          </a:p>
        </p:txBody>
      </p:sp>
      <p:sp>
        <p:nvSpPr>
          <p:cNvPr id="21" name="Rectangle 120"/>
          <p:cNvSpPr>
            <a:spLocks noChangeArrowheads="1"/>
          </p:cNvSpPr>
          <p:nvPr/>
        </p:nvSpPr>
        <p:spPr bwMode="auto">
          <a:xfrm>
            <a:off x="2657987" y="11709665"/>
            <a:ext cx="25481936" cy="544771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5770" tIns="47885" rIns="95770" bIns="47885" anchor="t"/>
          <a:lstStyle/>
          <a:p>
            <a:r>
              <a:rPr lang="en-US" altLang="ko-KR" sz="4000" dirty="0">
                <a:ln w="28575">
                  <a:noFill/>
                  <a:prstDash val="dash"/>
                </a:ln>
              </a:rPr>
              <a:t>PLL(Phase Locked Loop)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은 통신 시스템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,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컴퓨터 시스템에서 가장 중요한 구성이다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.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최근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, Sub sampling PLL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의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연구가</a:t>
            </a:r>
            <a:endParaRPr lang="en-US" altLang="ko-KR" sz="4000" dirty="0" smtClean="0">
              <a:ln w="28575">
                <a:noFill/>
                <a:prstDash val="dash"/>
              </a:ln>
            </a:endParaRPr>
          </a:p>
          <a:p>
            <a:r>
              <a:rPr lang="ko-KR" altLang="en-US" sz="4000" dirty="0" smtClean="0">
                <a:ln w="28575">
                  <a:noFill/>
                  <a:prstDash val="dash"/>
                </a:ln>
              </a:rPr>
              <a:t>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활발하게 진행되고 있다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.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이 구조는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N</a:t>
            </a:r>
            <a:r>
              <a:rPr lang="ko-KR" altLang="en-US" sz="4000" dirty="0" err="1">
                <a:ln w="28575">
                  <a:noFill/>
                  <a:prstDash val="dash"/>
                </a:ln>
              </a:rPr>
              <a:t>분주기가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 없는 구조라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N</a:t>
            </a:r>
            <a:r>
              <a:rPr lang="ko-KR" altLang="en-US" sz="4000" dirty="0" err="1">
                <a:ln w="28575">
                  <a:noFill/>
                  <a:prstDash val="dash"/>
                </a:ln>
              </a:rPr>
              <a:t>분주기에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 의한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In-band Phase noise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의 큰 감소를 </a:t>
            </a:r>
            <a:endParaRPr lang="en-US" altLang="ko-KR" sz="4000" dirty="0" smtClean="0">
              <a:ln w="28575">
                <a:noFill/>
                <a:prstDash val="dash"/>
              </a:ln>
            </a:endParaRPr>
          </a:p>
          <a:p>
            <a:r>
              <a:rPr lang="ko-KR" altLang="en-US" sz="4000" dirty="0" smtClean="0">
                <a:ln w="28575">
                  <a:noFill/>
                  <a:prstDash val="dash"/>
                </a:ln>
              </a:rPr>
              <a:t>장점으로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가진다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.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그러나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Analog Sub sampling PLL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은 큰 면적과 파워를 가지며 컨트롤러를 제어할 수 없다는 </a:t>
            </a:r>
            <a:endParaRPr lang="en-US" altLang="ko-KR" sz="4000" dirty="0" smtClean="0">
              <a:ln w="28575">
                <a:noFill/>
                <a:prstDash val="dash"/>
              </a:ln>
            </a:endParaRPr>
          </a:p>
          <a:p>
            <a:r>
              <a:rPr lang="ko-KR" altLang="en-US" sz="4000" dirty="0" smtClean="0">
                <a:ln w="28575">
                  <a:noFill/>
                  <a:prstDash val="dash"/>
                </a:ln>
              </a:rPr>
              <a:t>단점이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있다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. 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따라서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Digital Sub sampling PLL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의 연구를 통하여 작은 면적과 파워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,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쉬운 공정 이주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그리고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적응적으로 </a:t>
            </a:r>
            <a:endParaRPr lang="en-US" altLang="ko-KR" sz="4000" dirty="0" smtClean="0">
              <a:ln w="28575">
                <a:noFill/>
                <a:prstDash val="dash"/>
              </a:ln>
            </a:endParaRPr>
          </a:p>
          <a:p>
            <a:r>
              <a:rPr lang="ko-KR" altLang="en-US" sz="4000" dirty="0" smtClean="0">
                <a:ln w="28575">
                  <a:noFill/>
                  <a:prstDash val="dash"/>
                </a:ln>
              </a:rPr>
              <a:t>제어가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가능한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컨트롤러의 설계라는 장점을 가진다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.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그러나 현재까지 연구된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Digital sub sampling PLL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은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Detector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가 </a:t>
            </a:r>
            <a:endParaRPr lang="en-US" altLang="ko-KR" sz="4000" dirty="0" smtClean="0">
              <a:ln w="28575">
                <a:noFill/>
                <a:prstDash val="dash"/>
              </a:ln>
            </a:endParaRPr>
          </a:p>
          <a:p>
            <a:r>
              <a:rPr lang="en-US" altLang="ko-KR" sz="4000" dirty="0" smtClean="0">
                <a:ln w="28575">
                  <a:noFill/>
                  <a:prstDash val="dash"/>
                </a:ln>
              </a:rPr>
              <a:t>D Flip Flop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이라 비선형적인 특성을 가진다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.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그에 따라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In-Band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에 불필요한 톤을 가지게 되는 단점이 있다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. </a:t>
            </a:r>
            <a:endParaRPr lang="en-US" altLang="ko-KR" sz="4000" dirty="0" smtClean="0">
              <a:ln w="28575">
                <a:noFill/>
                <a:prstDash val="dash"/>
              </a:ln>
            </a:endParaRPr>
          </a:p>
          <a:p>
            <a:r>
              <a:rPr lang="ko-KR" altLang="en-US" sz="4000" dirty="0" smtClean="0">
                <a:ln w="28575">
                  <a:noFill/>
                  <a:prstDash val="dash"/>
                </a:ln>
              </a:rPr>
              <a:t>이를 해결하기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위해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본 논문은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LUT(Look Up Table)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을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이용한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Digital Sub sampling PLL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을 제안한다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.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이는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Detector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의 </a:t>
            </a:r>
            <a:endParaRPr lang="en-US" altLang="ko-KR" sz="4000" dirty="0" smtClean="0">
              <a:ln w="28575">
                <a:noFill/>
                <a:prstDash val="dash"/>
              </a:ln>
            </a:endParaRPr>
          </a:p>
          <a:p>
            <a:r>
              <a:rPr lang="ko-KR" altLang="en-US" sz="4000" dirty="0" smtClean="0">
                <a:ln w="28575">
                  <a:noFill/>
                  <a:prstDash val="dash"/>
                </a:ln>
              </a:rPr>
              <a:t>비선형적인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특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성을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LUT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를 이용하여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선형적인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특성으로 </a:t>
            </a:r>
            <a:r>
              <a:rPr lang="en-US" altLang="ko-KR" sz="4000" dirty="0" smtClean="0">
                <a:ln w="28575">
                  <a:noFill/>
                  <a:prstDash val="dash"/>
                </a:ln>
              </a:rPr>
              <a:t>Mapping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함으로써 선형적인 특성을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가지게 되어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In-Band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 </a:t>
            </a:r>
            <a:endParaRPr lang="en-US" altLang="ko-KR" sz="4000" dirty="0" smtClean="0">
              <a:ln w="28575">
                <a:noFill/>
                <a:prstDash val="dash"/>
              </a:ln>
            </a:endParaRPr>
          </a:p>
          <a:p>
            <a:r>
              <a:rPr lang="en-US" altLang="ko-KR" sz="4000" dirty="0" smtClean="0">
                <a:ln w="28575">
                  <a:noFill/>
                  <a:prstDash val="dash"/>
                </a:ln>
              </a:rPr>
              <a:t>Noise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가 감소하는 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 </a:t>
            </a:r>
            <a:r>
              <a:rPr lang="ko-KR" altLang="en-US" sz="4000" dirty="0" smtClean="0">
                <a:ln w="28575">
                  <a:noFill/>
                  <a:prstDash val="dash"/>
                </a:ln>
              </a:rPr>
              <a:t>장점을 </a:t>
            </a:r>
            <a:r>
              <a:rPr lang="ko-KR" altLang="en-US" sz="4000" dirty="0">
                <a:ln w="28575">
                  <a:noFill/>
                  <a:prstDash val="dash"/>
                </a:ln>
              </a:rPr>
              <a:t>가져온다</a:t>
            </a:r>
            <a:r>
              <a:rPr lang="en-US" altLang="ko-KR" sz="4000" dirty="0">
                <a:ln w="28575">
                  <a:noFill/>
                  <a:prstDash val="dash"/>
                </a:ln>
              </a:rPr>
              <a:t>.</a:t>
            </a:r>
            <a:endParaRPr lang="ko-KR" altLang="en-US" sz="4000" dirty="0">
              <a:ln w="28575">
                <a:noFill/>
                <a:prstDash val="dash"/>
              </a:ln>
            </a:endParaRPr>
          </a:p>
          <a:p>
            <a:endParaRPr lang="en-US" altLang="ko-KR" sz="4000" dirty="0" smtClean="0"/>
          </a:p>
        </p:txBody>
      </p:sp>
      <p:sp>
        <p:nvSpPr>
          <p:cNvPr id="5" name="모서리가 둥근 직사각형 4"/>
          <p:cNvSpPr/>
          <p:nvPr/>
        </p:nvSpPr>
        <p:spPr>
          <a:xfrm>
            <a:off x="2946400" y="4112342"/>
            <a:ext cx="24841200" cy="6911258"/>
          </a:xfrm>
          <a:prstGeom prst="round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b="1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Fractional-N MDLL With TDC &amp; LUT based SSPD</a:t>
            </a:r>
          </a:p>
          <a:p>
            <a:pPr algn="ctr"/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en-US" altLang="ko-KR" sz="6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Dong-</a:t>
            </a:r>
            <a:r>
              <a:rPr lang="en-US" altLang="ko-KR" sz="6000" dirty="0" err="1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Hyeok</a:t>
            </a:r>
            <a:r>
              <a:rPr lang="en-US" altLang="ko-KR" sz="6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Cho, In-</a:t>
            </a:r>
            <a:r>
              <a:rPr lang="en-US" altLang="ko-KR" sz="6000" dirty="0" err="1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Chul</a:t>
            </a:r>
            <a:r>
              <a:rPr lang="en-US" altLang="ko-KR" sz="6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Hwang</a:t>
            </a:r>
          </a:p>
          <a:p>
            <a:pPr algn="ctr"/>
            <a:r>
              <a:rPr lang="en-US" altLang="ko-KR" sz="6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Dept. of Electrical and Electronics Engineering, </a:t>
            </a:r>
            <a:r>
              <a:rPr lang="en-US" altLang="ko-KR" sz="6000" dirty="0" err="1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Kangwon</a:t>
            </a:r>
            <a:r>
              <a:rPr lang="en-US" altLang="ko-KR" sz="6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National</a:t>
            </a:r>
          </a:p>
          <a:p>
            <a:pPr algn="ctr"/>
            <a:r>
              <a:rPr lang="en-US" altLang="ko-KR" sz="6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University, </a:t>
            </a:r>
            <a:r>
              <a:rPr lang="en-US" altLang="ko-KR" sz="6000" dirty="0" err="1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Chuncheon</a:t>
            </a:r>
            <a:r>
              <a:rPr lang="en-US" altLang="ko-KR" sz="60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Korea</a:t>
            </a:r>
          </a:p>
          <a:p>
            <a:pPr algn="ctr"/>
            <a:r>
              <a:rPr lang="en-US" altLang="ko-KR" sz="4400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E-mail:donhugy7@gmail.com, ihwang@kangwon.ac.kr</a:t>
            </a:r>
            <a:endParaRPr lang="ko-KR" altLang="en-US" sz="44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pic>
        <p:nvPicPr>
          <p:cNvPr id="15" name="Picture 4" descr="I:\Music\Music\12년 10월\파워포인트 ppt [이쁘고 언젠가는 쓸모있는 슬라이드700개]-197M\코발트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987" y="11135684"/>
            <a:ext cx="7626037" cy="747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3233345" y="11117872"/>
            <a:ext cx="41376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chemeClr val="bg1"/>
                </a:solidFill>
                <a:latin typeface="Georgia" panose="02040502050405020303" pitchFamily="18" charset="0"/>
                <a:ea typeface="HY헤드라인M" pitchFamily="18" charset="-127"/>
              </a:rPr>
              <a:t>1. </a:t>
            </a:r>
            <a:r>
              <a:rPr lang="en-US" altLang="ko-KR" sz="4000" b="1" dirty="0" smtClean="0">
                <a:solidFill>
                  <a:schemeClr val="bg1"/>
                </a:solidFill>
                <a:latin typeface="Georgia" panose="02040502050405020303" pitchFamily="18" charset="0"/>
                <a:ea typeface="HY헤드라인M" pitchFamily="18" charset="-127"/>
              </a:rPr>
              <a:t>Introduction</a:t>
            </a:r>
            <a:endParaRPr lang="ko-KR" altLang="en-US" sz="40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pic>
        <p:nvPicPr>
          <p:cNvPr id="19" name="Picture 4" descr="I:\Music\Music\12년 10월\파워포인트 ppt [이쁘고 언젠가는 쓸모있는 슬라이드700개]-197M\코발트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987" y="17659148"/>
            <a:ext cx="7626037" cy="747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3233345" y="17641336"/>
            <a:ext cx="39084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 smtClean="0">
                <a:solidFill>
                  <a:schemeClr val="bg1"/>
                </a:solidFill>
                <a:latin typeface="Georgia" panose="02040502050405020303" pitchFamily="18" charset="0"/>
                <a:ea typeface="HY헤드라인M" pitchFamily="18" charset="-127"/>
              </a:rPr>
              <a:t>2. Description</a:t>
            </a:r>
            <a:endParaRPr lang="ko-KR" altLang="en-US" sz="40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25" name="Rectangle 120"/>
          <p:cNvSpPr>
            <a:spLocks noChangeArrowheads="1"/>
          </p:cNvSpPr>
          <p:nvPr/>
        </p:nvSpPr>
        <p:spPr bwMode="auto">
          <a:xfrm>
            <a:off x="252198" y="41104951"/>
            <a:ext cx="22772794" cy="150079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95770" tIns="47885" rIns="95770" bIns="47885" anchor="ctr"/>
          <a:lstStyle/>
          <a:p>
            <a:r>
              <a:rPr lang="en-US" altLang="ko-KR" sz="3000" dirty="0" smtClean="0"/>
              <a:t>Acknowledgement</a:t>
            </a:r>
          </a:p>
          <a:p>
            <a:r>
              <a:rPr lang="en-US" altLang="ko-KR" sz="3000" dirty="0" smtClean="0"/>
              <a:t>The chip fabrication and EDA tool were supported by the IC Design Education Center(IDEC), Korea.</a:t>
            </a:r>
          </a:p>
        </p:txBody>
      </p:sp>
      <p:sp>
        <p:nvSpPr>
          <p:cNvPr id="51" name="Rectangle 120"/>
          <p:cNvSpPr>
            <a:spLocks noChangeArrowheads="1"/>
          </p:cNvSpPr>
          <p:nvPr/>
        </p:nvSpPr>
        <p:spPr bwMode="auto">
          <a:xfrm>
            <a:off x="2693861" y="24748621"/>
            <a:ext cx="11529961" cy="7401958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5770" tIns="47885" rIns="95770" bIns="47885" anchor="ctr"/>
          <a:lstStyle/>
          <a:p>
            <a:endParaRPr lang="en-US" altLang="ko-KR" sz="4000" dirty="0" smtClean="0"/>
          </a:p>
        </p:txBody>
      </p:sp>
      <p:grpSp>
        <p:nvGrpSpPr>
          <p:cNvPr id="52" name="그룹 51"/>
          <p:cNvGrpSpPr/>
          <p:nvPr/>
        </p:nvGrpSpPr>
        <p:grpSpPr>
          <a:xfrm>
            <a:off x="2693862" y="24303740"/>
            <a:ext cx="7626037" cy="751353"/>
            <a:chOff x="504231" y="6210300"/>
            <a:chExt cx="5894071" cy="612895"/>
          </a:xfrm>
        </p:grpSpPr>
        <p:pic>
          <p:nvPicPr>
            <p:cNvPr id="53" name="Picture 4" descr="I:\Music\Music\12년 10월\파워포인트 ppt [이쁘고 언젠가는 쓸모있는 슬라이드700개]-197M\코발트2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4231" y="6210300"/>
              <a:ext cx="5894071" cy="609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4" name="TextBox 53"/>
            <p:cNvSpPr txBox="1"/>
            <p:nvPr/>
          </p:nvSpPr>
          <p:spPr>
            <a:xfrm>
              <a:off x="921191" y="6245757"/>
              <a:ext cx="3651408" cy="5774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000" b="1" dirty="0" smtClean="0">
                  <a:solidFill>
                    <a:schemeClr val="bg1"/>
                  </a:solidFill>
                  <a:latin typeface="Georgia" panose="02040502050405020303" pitchFamily="18" charset="0"/>
                  <a:ea typeface="HY헤드라인M" pitchFamily="18" charset="-127"/>
                </a:rPr>
                <a:t>3. Block Diagram</a:t>
              </a:r>
              <a:endParaRPr lang="ko-KR" altLang="en-US" sz="4000" dirty="0">
                <a:solidFill>
                  <a:schemeClr val="bg1"/>
                </a:solidFill>
                <a:latin typeface="Georgia" panose="02040502050405020303" pitchFamily="18" charset="0"/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5936783" y="31504248"/>
            <a:ext cx="5044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/>
              <a:t>Fig 1</a:t>
            </a:r>
            <a:r>
              <a:rPr lang="en-US" altLang="ko-KR" sz="3600" dirty="0" smtClean="0"/>
              <a:t>. Chip Block Diagram</a:t>
            </a:r>
            <a:endParaRPr lang="ko-KR" altLang="en-US" sz="3600" dirty="0"/>
          </a:p>
        </p:txBody>
      </p:sp>
      <p:sp>
        <p:nvSpPr>
          <p:cNvPr id="57" name="Rectangle 120"/>
          <p:cNvSpPr>
            <a:spLocks noChangeArrowheads="1"/>
          </p:cNvSpPr>
          <p:nvPr/>
        </p:nvSpPr>
        <p:spPr bwMode="auto">
          <a:xfrm>
            <a:off x="15456310" y="24755290"/>
            <a:ext cx="12647736" cy="7401958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5770" tIns="47885" rIns="95770" bIns="47885" anchor="ctr"/>
          <a:lstStyle/>
          <a:p>
            <a:endParaRPr lang="en-US" altLang="ko-KR" sz="4000" dirty="0" smtClean="0"/>
          </a:p>
        </p:txBody>
      </p:sp>
      <p:grpSp>
        <p:nvGrpSpPr>
          <p:cNvPr id="58" name="그룹 57"/>
          <p:cNvGrpSpPr/>
          <p:nvPr/>
        </p:nvGrpSpPr>
        <p:grpSpPr>
          <a:xfrm>
            <a:off x="15398954" y="24310409"/>
            <a:ext cx="7626037" cy="751353"/>
            <a:chOff x="-143975" y="6210300"/>
            <a:chExt cx="5894071" cy="612895"/>
          </a:xfrm>
        </p:grpSpPr>
        <p:pic>
          <p:nvPicPr>
            <p:cNvPr id="59" name="Picture 4" descr="I:\Music\Music\12년 10월\파워포인트 ppt [이쁘고 언젠가는 쓸모있는 슬라이드700개]-197M\코발트2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43975" y="6210300"/>
              <a:ext cx="5894071" cy="609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0" name="TextBox 59"/>
            <p:cNvSpPr txBox="1"/>
            <p:nvPr/>
          </p:nvSpPr>
          <p:spPr>
            <a:xfrm>
              <a:off x="347751" y="6245757"/>
              <a:ext cx="2711052" cy="5774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000" b="1" dirty="0">
                  <a:solidFill>
                    <a:schemeClr val="bg1"/>
                  </a:solidFill>
                  <a:latin typeface="Georgia" panose="02040502050405020303" pitchFamily="18" charset="0"/>
                  <a:ea typeface="HY헤드라인M" pitchFamily="18" charset="-127"/>
                </a:rPr>
                <a:t>4</a:t>
              </a:r>
              <a:r>
                <a:rPr lang="en-US" altLang="ko-KR" sz="4000" b="1" dirty="0" smtClean="0">
                  <a:solidFill>
                    <a:schemeClr val="bg1"/>
                  </a:solidFill>
                  <a:latin typeface="Georgia" panose="02040502050405020303" pitchFamily="18" charset="0"/>
                  <a:ea typeface="HY헤드라인M" pitchFamily="18" charset="-127"/>
                </a:rPr>
                <a:t>. Key Ideas </a:t>
              </a:r>
              <a:endParaRPr lang="ko-KR" altLang="en-US" sz="4000" dirty="0">
                <a:solidFill>
                  <a:schemeClr val="bg1"/>
                </a:solidFill>
                <a:latin typeface="Georgia" panose="02040502050405020303" pitchFamily="18" charset="0"/>
              </a:endParaRPr>
            </a:p>
          </p:txBody>
        </p:sp>
      </p:grpSp>
      <p:pic>
        <p:nvPicPr>
          <p:cNvPr id="62" name="_x438711208" descr="EMB00003bcc80e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2" y="28021056"/>
            <a:ext cx="6430295" cy="2990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그림 6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79812" y="25101190"/>
            <a:ext cx="9601814" cy="2848067"/>
          </a:xfrm>
          <a:prstGeom prst="rect">
            <a:avLst/>
          </a:prstGeom>
        </p:spPr>
      </p:pic>
      <p:sp>
        <p:nvSpPr>
          <p:cNvPr id="64" name="TextBox 63"/>
          <p:cNvSpPr txBox="1"/>
          <p:nvPr/>
        </p:nvSpPr>
        <p:spPr>
          <a:xfrm>
            <a:off x="18687502" y="31497633"/>
            <a:ext cx="5586433" cy="649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/>
              <a:t>Fig </a:t>
            </a:r>
            <a:r>
              <a:rPr lang="en-US" altLang="ko-KR" sz="3600" dirty="0" smtClean="0"/>
              <a:t>2.  TDC based SSPD &amp; LUT</a:t>
            </a:r>
            <a:endParaRPr lang="ko-KR" altLang="en-US" sz="3600" dirty="0"/>
          </a:p>
        </p:txBody>
      </p:sp>
      <p:pic>
        <p:nvPicPr>
          <p:cNvPr id="65" name="그림 6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68154" y="25248213"/>
            <a:ext cx="8803655" cy="6055328"/>
          </a:xfrm>
          <a:prstGeom prst="rect">
            <a:avLst/>
          </a:prstGeom>
        </p:spPr>
      </p:pic>
      <p:sp>
        <p:nvSpPr>
          <p:cNvPr id="66" name="Rectangle 120"/>
          <p:cNvSpPr>
            <a:spLocks noChangeArrowheads="1"/>
          </p:cNvSpPr>
          <p:nvPr/>
        </p:nvSpPr>
        <p:spPr bwMode="auto">
          <a:xfrm>
            <a:off x="2697795" y="32909230"/>
            <a:ext cx="11529961" cy="7401958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5770" tIns="47885" rIns="95770" bIns="47885" anchor="ctr"/>
          <a:lstStyle/>
          <a:p>
            <a:endParaRPr lang="en-US" altLang="ko-KR" sz="4000" dirty="0" smtClean="0"/>
          </a:p>
        </p:txBody>
      </p:sp>
      <p:grpSp>
        <p:nvGrpSpPr>
          <p:cNvPr id="67" name="그룹 66"/>
          <p:cNvGrpSpPr/>
          <p:nvPr/>
        </p:nvGrpSpPr>
        <p:grpSpPr>
          <a:xfrm>
            <a:off x="2697796" y="32464349"/>
            <a:ext cx="7626037" cy="751353"/>
            <a:chOff x="504231" y="6210300"/>
            <a:chExt cx="5894071" cy="612895"/>
          </a:xfrm>
        </p:grpSpPr>
        <p:pic>
          <p:nvPicPr>
            <p:cNvPr id="68" name="Picture 4" descr="I:\Music\Music\12년 10월\파워포인트 ppt [이쁘고 언젠가는 쓸모있는 슬라이드700개]-197M\코발트2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4231" y="6210300"/>
              <a:ext cx="5894071" cy="609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9" name="TextBox 68"/>
            <p:cNvSpPr txBox="1"/>
            <p:nvPr/>
          </p:nvSpPr>
          <p:spPr>
            <a:xfrm>
              <a:off x="815736" y="6245757"/>
              <a:ext cx="4507517" cy="5774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000" b="1" dirty="0">
                  <a:solidFill>
                    <a:schemeClr val="bg1"/>
                  </a:solidFill>
                  <a:latin typeface="Georgia" panose="02040502050405020303" pitchFamily="18" charset="0"/>
                  <a:ea typeface="HY헤드라인M" pitchFamily="18" charset="-127"/>
                </a:rPr>
                <a:t>5</a:t>
              </a:r>
              <a:r>
                <a:rPr lang="en-US" altLang="ko-KR" sz="4000" b="1" dirty="0" smtClean="0">
                  <a:solidFill>
                    <a:schemeClr val="bg1"/>
                  </a:solidFill>
                  <a:latin typeface="Georgia" panose="02040502050405020303" pitchFamily="18" charset="0"/>
                  <a:ea typeface="HY헤드라인M" pitchFamily="18" charset="-127"/>
                </a:rPr>
                <a:t>. </a:t>
              </a:r>
              <a:r>
                <a:rPr lang="en-US" altLang="ko-KR" sz="4000" b="1" dirty="0" err="1" smtClean="0">
                  <a:solidFill>
                    <a:schemeClr val="bg1"/>
                  </a:solidFill>
                  <a:latin typeface="Georgia" panose="02040502050405020303" pitchFamily="18" charset="0"/>
                  <a:ea typeface="HY헤드라인M" pitchFamily="18" charset="-127"/>
                </a:rPr>
                <a:t>Mesurement</a:t>
              </a:r>
              <a:r>
                <a:rPr lang="en-US" altLang="ko-KR" sz="4000" b="1" dirty="0" smtClean="0">
                  <a:solidFill>
                    <a:schemeClr val="bg1"/>
                  </a:solidFill>
                  <a:latin typeface="Georgia" panose="02040502050405020303" pitchFamily="18" charset="0"/>
                  <a:ea typeface="HY헤드라인M" pitchFamily="18" charset="-127"/>
                </a:rPr>
                <a:t> result</a:t>
              </a:r>
              <a:endParaRPr lang="ko-KR" altLang="en-US" sz="4000" dirty="0">
                <a:solidFill>
                  <a:schemeClr val="bg1"/>
                </a:solidFill>
                <a:latin typeface="Georgia" panose="02040502050405020303" pitchFamily="18" charset="0"/>
              </a:endParaRPr>
            </a:p>
          </p:txBody>
        </p:sp>
      </p:grpSp>
      <p:sp>
        <p:nvSpPr>
          <p:cNvPr id="71" name="Rectangle 120"/>
          <p:cNvSpPr>
            <a:spLocks noChangeArrowheads="1"/>
          </p:cNvSpPr>
          <p:nvPr/>
        </p:nvSpPr>
        <p:spPr bwMode="auto">
          <a:xfrm>
            <a:off x="15456309" y="32909230"/>
            <a:ext cx="12683613" cy="7401958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5770" tIns="47885" rIns="95770" bIns="47885" anchor="ctr"/>
          <a:lstStyle/>
          <a:p>
            <a:endParaRPr lang="en-US" altLang="ko-KR" sz="4000" dirty="0" smtClean="0"/>
          </a:p>
        </p:txBody>
      </p:sp>
      <p:grpSp>
        <p:nvGrpSpPr>
          <p:cNvPr id="72" name="그룹 71"/>
          <p:cNvGrpSpPr/>
          <p:nvPr/>
        </p:nvGrpSpPr>
        <p:grpSpPr>
          <a:xfrm>
            <a:off x="15402888" y="32471018"/>
            <a:ext cx="7626037" cy="751353"/>
            <a:chOff x="-143975" y="6210300"/>
            <a:chExt cx="5894071" cy="612895"/>
          </a:xfrm>
        </p:grpSpPr>
        <p:pic>
          <p:nvPicPr>
            <p:cNvPr id="73" name="Picture 4" descr="I:\Music\Music\12년 10월\파워포인트 ppt [이쁘고 언젠가는 쓸모있는 슬라이드700개]-197M\코발트2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43975" y="6210300"/>
              <a:ext cx="5894071" cy="609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4" name="TextBox 73"/>
            <p:cNvSpPr txBox="1"/>
            <p:nvPr/>
          </p:nvSpPr>
          <p:spPr>
            <a:xfrm>
              <a:off x="344710" y="6245757"/>
              <a:ext cx="4099905" cy="5774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000" b="1" dirty="0" smtClean="0">
                  <a:solidFill>
                    <a:schemeClr val="bg1"/>
                  </a:solidFill>
                  <a:latin typeface="Georgia" panose="02040502050405020303" pitchFamily="18" charset="0"/>
                  <a:ea typeface="HY헤드라인M" pitchFamily="18" charset="-127"/>
                </a:rPr>
                <a:t>6. Chip </a:t>
              </a:r>
              <a:r>
                <a:rPr lang="en-US" altLang="ko-KR" sz="4000" b="1" dirty="0" smtClean="0">
                  <a:solidFill>
                    <a:schemeClr val="bg1"/>
                  </a:solidFill>
                  <a:latin typeface="Georgia" panose="02040502050405020303" pitchFamily="18" charset="0"/>
                  <a:ea typeface="HY헤드라인M" pitchFamily="18" charset="-127"/>
                </a:rPr>
                <a:t>Micrograph</a:t>
              </a:r>
              <a:endParaRPr lang="ko-KR" altLang="en-US" sz="4000" dirty="0">
                <a:solidFill>
                  <a:schemeClr val="bg1"/>
                </a:solidFill>
                <a:latin typeface="Georgia" panose="02040502050405020303" pitchFamily="18" charset="0"/>
              </a:endParaRP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5725726" y="39435207"/>
            <a:ext cx="4885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/>
              <a:t>Fig 3</a:t>
            </a:r>
            <a:r>
              <a:rPr lang="en-US" altLang="ko-KR" sz="3600" dirty="0" smtClean="0"/>
              <a:t>. </a:t>
            </a:r>
            <a:r>
              <a:rPr lang="en-US" altLang="ko-KR" sz="3600" dirty="0" smtClean="0"/>
              <a:t>ADPLL Phase </a:t>
            </a:r>
            <a:r>
              <a:rPr lang="en-US" altLang="ko-KR" sz="3600" dirty="0" smtClean="0"/>
              <a:t>noise</a:t>
            </a:r>
            <a:endParaRPr lang="ko-KR" altLang="en-US" sz="3600" dirty="0"/>
          </a:p>
        </p:txBody>
      </p:sp>
      <p:sp>
        <p:nvSpPr>
          <p:cNvPr id="83" name="TextBox 82"/>
          <p:cNvSpPr txBox="1"/>
          <p:nvPr/>
        </p:nvSpPr>
        <p:spPr>
          <a:xfrm>
            <a:off x="19644526" y="39468130"/>
            <a:ext cx="4629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/>
              <a:t>Fig </a:t>
            </a:r>
            <a:r>
              <a:rPr lang="en-US" altLang="ko-KR" sz="3600" dirty="0" smtClean="0"/>
              <a:t>4. </a:t>
            </a:r>
            <a:r>
              <a:rPr lang="en-US" altLang="ko-KR" sz="3600" dirty="0" smtClean="0"/>
              <a:t>Chip Micrograph</a:t>
            </a:r>
            <a:endParaRPr lang="ko-KR" altLang="en-US" sz="3600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75692" y="33269606"/>
            <a:ext cx="9129742" cy="6205256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620484" y="33532102"/>
            <a:ext cx="6319387" cy="5762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430</Words>
  <Application>Microsoft Office PowerPoint</Application>
  <PresentationFormat>사용자 지정</PresentationFormat>
  <Paragraphs>36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HY헤드라인M</vt:lpstr>
      <vt:lpstr>맑은 고딕</vt:lpstr>
      <vt:lpstr>Arial</vt:lpstr>
      <vt:lpstr>Calibri</vt:lpstr>
      <vt:lpstr>Calibri Light</vt:lpstr>
      <vt:lpstr>Georgia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조 동혁</cp:lastModifiedBy>
  <cp:revision>17</cp:revision>
  <dcterms:created xsi:type="dcterms:W3CDTF">2018-03-08T06:02:33Z</dcterms:created>
  <dcterms:modified xsi:type="dcterms:W3CDTF">2020-06-18T08:36:47Z</dcterms:modified>
</cp:coreProperties>
</file>